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embeddedFontLst>
    <p:embeddedFont>
      <p:font typeface="EB Garamond"/>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EBGaramond-regular.fntdata"/><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EBGaramond-italic.fntdata"/><Relationship Id="rId25" Type="http://schemas.openxmlformats.org/officeDocument/2006/relationships/font" Target="fonts/EBGaramond-bold.fntdata"/><Relationship Id="rId27" Type="http://schemas.openxmlformats.org/officeDocument/2006/relationships/font" Target="fonts/EBGaramond-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b82521d98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b82521d98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b82521d988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b82521d988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6902e049e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6902e049e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6902e049e6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26902e049e6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6902e049e6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26902e049e6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6902e049e6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26902e049e6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26902e049e6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26902e049e6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6902e049e6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6902e049e6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6902e049e6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26902e049e6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f1aca987f2_0_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f1aca987f2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f1aca987f2_0_1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f1aca987f2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f1aca987f2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f1aca987f2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f1aca987f2_0_2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f1aca987f2_0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f1aca987f2_0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1f1aca987f2_0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f1aca987f2_0_2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f1aca987f2_0_2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f1aca987f2_0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1f1aca987f2_0_2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f1aca987f2_0_2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1f1aca987f2_0_2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1944175" y="354725"/>
            <a:ext cx="5454000" cy="1385400"/>
          </a:xfrm>
          <a:prstGeom prst="rect">
            <a:avLst/>
          </a:prstGeom>
          <a:noFill/>
          <a:ln cap="flat" cmpd="sng" w="9525">
            <a:solidFill>
              <a:schemeClr val="lt1"/>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sz="2600">
                <a:solidFill>
                  <a:schemeClr val="dk1"/>
                </a:solidFill>
                <a:latin typeface="EB Garamond"/>
                <a:ea typeface="EB Garamond"/>
                <a:cs typeface="EB Garamond"/>
                <a:sym typeface="EB Garamond"/>
              </a:rPr>
              <a:t>Genesis: A Living Conversation </a:t>
            </a:r>
            <a:endParaRPr b="1" sz="2600">
              <a:solidFill>
                <a:schemeClr val="dk1"/>
              </a:solidFill>
              <a:latin typeface="EB Garamond"/>
              <a:ea typeface="EB Garamond"/>
              <a:cs typeface="EB Garamond"/>
              <a:sym typeface="EB Garamond"/>
            </a:endParaRPr>
          </a:p>
          <a:p>
            <a:pPr indent="0" lvl="0" marL="0" rtl="0" algn="ctr">
              <a:spcBef>
                <a:spcPts val="0"/>
              </a:spcBef>
              <a:spcAft>
                <a:spcPts val="0"/>
              </a:spcAft>
              <a:buNone/>
            </a:pPr>
            <a:r>
              <a:rPr b="1" lang="en" sz="2600">
                <a:solidFill>
                  <a:schemeClr val="dk1"/>
                </a:solidFill>
                <a:latin typeface="EB Garamond"/>
                <a:ea typeface="EB Garamond"/>
                <a:cs typeface="EB Garamond"/>
                <a:sym typeface="EB Garamond"/>
              </a:rPr>
              <a:t>The Test</a:t>
            </a:r>
            <a:endParaRPr b="1" sz="2600">
              <a:solidFill>
                <a:schemeClr val="dk1"/>
              </a:solidFill>
              <a:latin typeface="EB Garamond"/>
              <a:ea typeface="EB Garamond"/>
              <a:cs typeface="EB Garamond"/>
              <a:sym typeface="EB Garamond"/>
            </a:endParaRPr>
          </a:p>
          <a:p>
            <a:pPr indent="0" lvl="0" marL="0" rtl="0" algn="ctr">
              <a:spcBef>
                <a:spcPts val="0"/>
              </a:spcBef>
              <a:spcAft>
                <a:spcPts val="0"/>
              </a:spcAft>
              <a:buNone/>
            </a:pPr>
            <a:r>
              <a:rPr b="1" lang="en" sz="2600">
                <a:solidFill>
                  <a:schemeClr val="dk1"/>
                </a:solidFill>
                <a:latin typeface="EB Garamond"/>
                <a:ea typeface="EB Garamond"/>
                <a:cs typeface="EB Garamond"/>
                <a:sym typeface="EB Garamond"/>
              </a:rPr>
              <a:t>Genesis 22</a:t>
            </a:r>
            <a:endParaRPr b="1" sz="2600">
              <a:solidFill>
                <a:schemeClr val="dk1"/>
              </a:solidFill>
              <a:latin typeface="EB Garamond"/>
              <a:ea typeface="EB Garamond"/>
              <a:cs typeface="EB Garamond"/>
              <a:sym typeface="EB Garamond"/>
            </a:endParaRPr>
          </a:p>
        </p:txBody>
      </p:sp>
      <p:sp>
        <p:nvSpPr>
          <p:cNvPr id="55" name="Google Shape;55;p13"/>
          <p:cNvSpPr txBox="1"/>
          <p:nvPr/>
        </p:nvSpPr>
        <p:spPr>
          <a:xfrm>
            <a:off x="1284150" y="3853300"/>
            <a:ext cx="6575700" cy="540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2300">
                <a:solidFill>
                  <a:schemeClr val="dk1"/>
                </a:solidFill>
                <a:latin typeface="EB Garamond"/>
                <a:ea typeface="EB Garamond"/>
                <a:cs typeface="EB Garamond"/>
                <a:sym typeface="EB Garamond"/>
              </a:rPr>
              <a:t>By Veronica Manso, Alejandro Perez, and Jeff Singer </a:t>
            </a:r>
            <a:endParaRPr b="1" sz="2900">
              <a:solidFill>
                <a:schemeClr val="dk1"/>
              </a:solidFill>
              <a:latin typeface="EB Garamond"/>
              <a:ea typeface="EB Garamond"/>
              <a:cs typeface="EB Garamond"/>
              <a:sym typeface="EB Garamon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10" name="Shape 110"/>
        <p:cNvGrpSpPr/>
        <p:nvPr/>
      </p:nvGrpSpPr>
      <p:grpSpPr>
        <a:xfrm>
          <a:off x="0" y="0"/>
          <a:ext cx="0" cy="0"/>
          <a:chOff x="0" y="0"/>
          <a:chExt cx="0" cy="0"/>
        </a:xfrm>
      </p:grpSpPr>
      <p:sp>
        <p:nvSpPr>
          <p:cNvPr id="111" name="Google Shape;111;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latin typeface="Times New Roman"/>
                <a:ea typeface="Times New Roman"/>
                <a:cs typeface="Times New Roman"/>
                <a:sym typeface="Times New Roman"/>
              </a:rPr>
              <a:t>-What about the trust between God and his father?-</a:t>
            </a:r>
            <a:endParaRPr>
              <a:latin typeface="Times New Roman"/>
              <a:ea typeface="Times New Roman"/>
              <a:cs typeface="Times New Roman"/>
              <a:sym typeface="Times New Roman"/>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112" name="Google Shape;112;p22"/>
          <p:cNvSpPr txBox="1"/>
          <p:nvPr>
            <p:ph idx="1" type="body"/>
          </p:nvPr>
        </p:nvSpPr>
        <p:spPr>
          <a:xfrm>
            <a:off x="311700" y="1152475"/>
            <a:ext cx="8520600" cy="3676500"/>
          </a:xfrm>
          <a:prstGeom prst="rect">
            <a:avLst/>
          </a:prstGeom>
          <a:solidFill>
            <a:schemeClr val="lt1"/>
          </a:solidFill>
        </p:spPr>
        <p:txBody>
          <a:bodyPr anchorCtr="0" anchor="t" bIns="91425" lIns="91425" spcFirstLastPara="1" rIns="91425" wrap="square" tIns="91425">
            <a:noAutofit/>
          </a:bodyPr>
          <a:lstStyle/>
          <a:p>
            <a:pPr indent="0" lvl="0" marL="0" rtl="0" algn="l">
              <a:lnSpc>
                <a:spcPct val="105000"/>
              </a:lnSpc>
              <a:spcBef>
                <a:spcPts val="0"/>
              </a:spcBef>
              <a:spcAft>
                <a:spcPts val="0"/>
              </a:spcAft>
              <a:buClr>
                <a:schemeClr val="dk1"/>
              </a:buClr>
              <a:buSzPts val="935"/>
              <a:buFont typeface="Arial"/>
              <a:buNone/>
            </a:pPr>
            <a:r>
              <a:rPr lang="en" sz="1829">
                <a:solidFill>
                  <a:schemeClr val="dk1"/>
                </a:solidFill>
                <a:latin typeface="Times New Roman"/>
                <a:ea typeface="Times New Roman"/>
                <a:cs typeface="Times New Roman"/>
                <a:sym typeface="Times New Roman"/>
              </a:rPr>
              <a:t>BURTON VISOTZKY: What kind of relationship could Isaac have with God, let alone with his father? …</a:t>
            </a:r>
            <a:endParaRPr sz="1829">
              <a:solidFill>
                <a:schemeClr val="dk1"/>
              </a:solidFill>
              <a:latin typeface="Times New Roman"/>
              <a:ea typeface="Times New Roman"/>
              <a:cs typeface="Times New Roman"/>
              <a:sym typeface="Times New Roman"/>
            </a:endParaRPr>
          </a:p>
          <a:p>
            <a:pPr indent="0" lvl="0" marL="0" rtl="0" algn="l">
              <a:lnSpc>
                <a:spcPct val="105000"/>
              </a:lnSpc>
              <a:spcBef>
                <a:spcPts val="1200"/>
              </a:spcBef>
              <a:spcAft>
                <a:spcPts val="0"/>
              </a:spcAft>
              <a:buSzPts val="935"/>
              <a:buNone/>
            </a:pPr>
            <a:r>
              <a:rPr lang="en" sz="1829">
                <a:solidFill>
                  <a:schemeClr val="dk1"/>
                </a:solidFill>
                <a:latin typeface="Times New Roman"/>
                <a:ea typeface="Times New Roman"/>
                <a:cs typeface="Times New Roman"/>
                <a:sym typeface="Times New Roman"/>
              </a:rPr>
              <a:t>SEYYED HOSSEIN NASR: “Isaac is a prophet. And as a prophet, he does not have the ordinary human consciousness that we have. And to read our own sentiments or reactions into what Isaac experienced, would totally misunderstand what the heart of the story is. His surrender to the will of God is no less than that of Abraham. And therefore he participates in this act which is perfection of the surrender to the will of God”.</a:t>
            </a:r>
            <a:endParaRPr sz="1829">
              <a:solidFill>
                <a:schemeClr val="dk1"/>
              </a:solidFill>
              <a:latin typeface="Times New Roman"/>
              <a:ea typeface="Times New Roman"/>
              <a:cs typeface="Times New Roman"/>
              <a:sym typeface="Times New Roman"/>
            </a:endParaRPr>
          </a:p>
          <a:p>
            <a:pPr indent="0" lvl="0" marL="0" rtl="0" algn="l">
              <a:lnSpc>
                <a:spcPct val="105000"/>
              </a:lnSpc>
              <a:spcBef>
                <a:spcPts val="1200"/>
              </a:spcBef>
              <a:spcAft>
                <a:spcPts val="1200"/>
              </a:spcAft>
              <a:buSzPts val="935"/>
              <a:buNone/>
            </a:pPr>
            <a:r>
              <a:rPr lang="en" sz="1829">
                <a:solidFill>
                  <a:schemeClr val="dk1"/>
                </a:solidFill>
                <a:latin typeface="Times New Roman"/>
                <a:ea typeface="Times New Roman"/>
                <a:cs typeface="Times New Roman"/>
                <a:sym typeface="Times New Roman"/>
              </a:rPr>
              <a:t>-Therefore not only is there this question of complete faith and surrender, but as a surrender of a person who’s God’s friend. And therefore ultimately he would know that God will always remain his friend. </a:t>
            </a:r>
            <a:endParaRPr sz="1530">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a:t>
            </a:r>
            <a:r>
              <a:rPr lang="en">
                <a:latin typeface="Times New Roman"/>
                <a:ea typeface="Times New Roman"/>
                <a:cs typeface="Times New Roman"/>
                <a:sym typeface="Times New Roman"/>
              </a:rPr>
              <a:t>Religion Has to Lead us to People and </a:t>
            </a:r>
            <a:r>
              <a:rPr lang="en">
                <a:latin typeface="Times New Roman"/>
                <a:ea typeface="Times New Roman"/>
                <a:cs typeface="Times New Roman"/>
                <a:sym typeface="Times New Roman"/>
              </a:rPr>
              <a:t>Relationships-</a:t>
            </a:r>
            <a:endParaRPr>
              <a:latin typeface="Times New Roman"/>
              <a:ea typeface="Times New Roman"/>
              <a:cs typeface="Times New Roman"/>
              <a:sym typeface="Times New Roman"/>
            </a:endParaRPr>
          </a:p>
        </p:txBody>
      </p:sp>
      <p:sp>
        <p:nvSpPr>
          <p:cNvPr id="118" name="Google Shape;118;p23"/>
          <p:cNvSpPr txBox="1"/>
          <p:nvPr>
            <p:ph idx="1" type="body"/>
          </p:nvPr>
        </p:nvSpPr>
        <p:spPr>
          <a:xfrm>
            <a:off x="311700" y="1152475"/>
            <a:ext cx="8520600" cy="3416400"/>
          </a:xfrm>
          <a:prstGeom prst="rect">
            <a:avLst/>
          </a:prstGeom>
          <a:solidFill>
            <a:schemeClr val="lt1"/>
          </a:solidFill>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sz="2400">
                <a:solidFill>
                  <a:schemeClr val="dk1"/>
                </a:solidFill>
                <a:latin typeface="Times New Roman"/>
                <a:ea typeface="Times New Roman"/>
                <a:cs typeface="Times New Roman"/>
                <a:sym typeface="Times New Roman"/>
              </a:rPr>
              <a:t>NORMAN COHEN: “If religion leads to human suffering and human self-denial, then it’s not a religion I wanna be part of. I think ultimately that’s the question here as we read the story. And I can read it on-two different levels. On one level… it’s anyone who is impregnated or—seems to be impregnated by God’s spirit, and it leads to just human misery–” (Examples of Massacres, Holocaust, Ect.)</a:t>
            </a:r>
            <a:endParaRPr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45833"/>
              <a:buFont typeface="Arial"/>
              <a:buNone/>
            </a:pPr>
            <a:r>
              <a:rPr lang="en" sz="2400">
                <a:solidFill>
                  <a:schemeClr val="dk1"/>
                </a:solidFill>
                <a:latin typeface="Times New Roman"/>
                <a:ea typeface="Times New Roman"/>
                <a:cs typeface="Times New Roman"/>
                <a:sym typeface="Times New Roman"/>
              </a:rPr>
              <a:t>-“But on the more subtle level of our sacrificing that which is precious to us, or those whom we love, there’s a subtlety there I think that this story begs us to address. And if we don’t, I think that ultimately religion falls flat in terms of what it means.”  (Religion→</a:t>
            </a:r>
            <a:r>
              <a:rPr lang="en" sz="2400">
                <a:solidFill>
                  <a:schemeClr val="dk1"/>
                </a:solidFill>
                <a:latin typeface="Times New Roman"/>
                <a:ea typeface="Times New Roman"/>
                <a:cs typeface="Times New Roman"/>
                <a:sym typeface="Times New Roman"/>
              </a:rPr>
              <a:t> People)</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FA8DC"/>
        </a:solidFill>
      </p:bgPr>
    </p:bg>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-The Role of Faith</a:t>
            </a:r>
            <a:endParaRPr>
              <a:latin typeface="Times New Roman"/>
              <a:ea typeface="Times New Roman"/>
              <a:cs typeface="Times New Roman"/>
              <a:sym typeface="Times New Roman"/>
            </a:endParaRPr>
          </a:p>
        </p:txBody>
      </p:sp>
      <p:sp>
        <p:nvSpPr>
          <p:cNvPr id="124" name="Google Shape;124;p24"/>
          <p:cNvSpPr txBox="1"/>
          <p:nvPr>
            <p:ph idx="1" type="body"/>
          </p:nvPr>
        </p:nvSpPr>
        <p:spPr>
          <a:xfrm>
            <a:off x="311700" y="1152475"/>
            <a:ext cx="8520600" cy="3416400"/>
          </a:xfrm>
          <a:prstGeom prst="rect">
            <a:avLst/>
          </a:prstGeom>
          <a:solidFill>
            <a:schemeClr val="lt1"/>
          </a:solidFill>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sz="2400">
                <a:solidFill>
                  <a:schemeClr val="dk1"/>
                </a:solidFill>
                <a:latin typeface="Times New Roman"/>
                <a:ea typeface="Times New Roman"/>
                <a:cs typeface="Times New Roman"/>
                <a:sym typeface="Times New Roman"/>
              </a:rPr>
              <a:t>FRANCISCO GARCIA-TRETO</a:t>
            </a:r>
            <a:r>
              <a:rPr lang="en" sz="2400">
                <a:solidFill>
                  <a:schemeClr val="dk1"/>
                </a:solidFill>
                <a:latin typeface="Times New Roman"/>
                <a:ea typeface="Times New Roman"/>
                <a:cs typeface="Times New Roman"/>
                <a:sym typeface="Times New Roman"/>
              </a:rPr>
              <a:t>: </a:t>
            </a:r>
            <a:r>
              <a:rPr lang="en" sz="2400">
                <a:solidFill>
                  <a:schemeClr val="dk1"/>
                </a:solidFill>
                <a:latin typeface="Times New Roman"/>
                <a:ea typeface="Times New Roman"/>
                <a:cs typeface="Times New Roman"/>
                <a:sym typeface="Times New Roman"/>
              </a:rPr>
              <a:t>I have a problem with that story that I will always have…at the heart of my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is the conviction that God would never put me in this situation. If this is a test, I’d flunk it.</a:t>
            </a:r>
            <a:endParaRPr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45833"/>
              <a:buFont typeface="Arial"/>
              <a:buNone/>
            </a:pPr>
            <a:r>
              <a:rPr lang="en" sz="2400">
                <a:solidFill>
                  <a:schemeClr val="dk1"/>
                </a:solidFill>
                <a:latin typeface="Times New Roman"/>
                <a:ea typeface="Times New Roman"/>
                <a:cs typeface="Times New Roman"/>
                <a:sym typeface="Times New Roman"/>
              </a:rPr>
              <a:t>BILL MOYERS: And why does God do this kind of cruelty to a variety of people in order to test our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a:t>
            </a:r>
            <a:endParaRPr sz="24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ct val="45833"/>
              <a:buFont typeface="Arial"/>
              <a:buNone/>
            </a:pPr>
            <a:r>
              <a:rPr lang="en" sz="2400">
                <a:solidFill>
                  <a:schemeClr val="dk1"/>
                </a:solidFill>
                <a:latin typeface="Times New Roman"/>
                <a:ea typeface="Times New Roman"/>
                <a:cs typeface="Times New Roman"/>
                <a:sym typeface="Times New Roman"/>
              </a:rPr>
              <a:t>BURTON VISOTZKY: If it’s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it’s a kind of faith I don’t want to subscribe to. That is to say, I think there’s </a:t>
            </a:r>
            <a:r>
              <a:rPr i="1" lang="en" sz="2400">
                <a:solidFill>
                  <a:schemeClr val="dk1"/>
                </a:solidFill>
                <a:latin typeface="Times New Roman"/>
                <a:ea typeface="Times New Roman"/>
                <a:cs typeface="Times New Roman"/>
                <a:sym typeface="Times New Roman"/>
              </a:rPr>
              <a:t>intelligent faith</a:t>
            </a:r>
            <a:r>
              <a:rPr lang="en" sz="2400">
                <a:solidFill>
                  <a:schemeClr val="dk1"/>
                </a:solidFill>
                <a:latin typeface="Times New Roman"/>
                <a:ea typeface="Times New Roman"/>
                <a:cs typeface="Times New Roman"/>
                <a:sym typeface="Times New Roman"/>
              </a:rPr>
              <a:t>. And I think there’s blind faith. I would prefer to believe that what God demands is a faith that requires the intellect to be engaged, rather than just say, “Yes sir.”</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FA8DC"/>
        </a:solidFill>
      </p:bgPr>
    </p:bg>
    <p:spTree>
      <p:nvGrpSpPr>
        <p:cNvPr id="128" name="Shape 128"/>
        <p:cNvGrpSpPr/>
        <p:nvPr/>
      </p:nvGrpSpPr>
      <p:grpSpPr>
        <a:xfrm>
          <a:off x="0" y="0"/>
          <a:ext cx="0" cy="0"/>
          <a:chOff x="0" y="0"/>
          <a:chExt cx="0" cy="0"/>
        </a:xfrm>
      </p:grpSpPr>
      <p:sp>
        <p:nvSpPr>
          <p:cNvPr id="129" name="Google Shape;129;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-The Role of Faith</a:t>
            </a:r>
            <a:endParaRPr>
              <a:latin typeface="Times New Roman"/>
              <a:ea typeface="Times New Roman"/>
              <a:cs typeface="Times New Roman"/>
              <a:sym typeface="Times New Roman"/>
            </a:endParaRPr>
          </a:p>
        </p:txBody>
      </p:sp>
      <p:sp>
        <p:nvSpPr>
          <p:cNvPr id="130" name="Google Shape;130;p25"/>
          <p:cNvSpPr txBox="1"/>
          <p:nvPr>
            <p:ph idx="1" type="body"/>
          </p:nvPr>
        </p:nvSpPr>
        <p:spPr>
          <a:xfrm>
            <a:off x="311700" y="1152475"/>
            <a:ext cx="8520600" cy="3416400"/>
          </a:xfrm>
          <a:prstGeom prst="rect">
            <a:avLst/>
          </a:prstGeom>
          <a:solidFill>
            <a:schemeClr val="lt1"/>
          </a:solidFill>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PHYLLIS TRIBLE: I have problems with the phrase, “to have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is not a possession and it bothers me — to ask, “Does Isaac have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or “Does Abraham have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is a mode of being in the world that is — the realization that God provides. The story itself has an unresolved tension or a paradox between the God who tests and the God who provides.</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FA8DC"/>
        </a:solidFill>
      </p:bgPr>
    </p:bg>
    <p:spTree>
      <p:nvGrpSpPr>
        <p:cNvPr id="134" name="Shape 134"/>
        <p:cNvGrpSpPr/>
        <p:nvPr/>
      </p:nvGrpSpPr>
      <p:grpSpPr>
        <a:xfrm>
          <a:off x="0" y="0"/>
          <a:ext cx="0" cy="0"/>
          <a:chOff x="0" y="0"/>
          <a:chExt cx="0" cy="0"/>
        </a:xfrm>
      </p:grpSpPr>
      <p:sp>
        <p:nvSpPr>
          <p:cNvPr id="135" name="Google Shape;135;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-The Role of Faith</a:t>
            </a:r>
            <a:endParaRPr>
              <a:latin typeface="Times New Roman"/>
              <a:ea typeface="Times New Roman"/>
              <a:cs typeface="Times New Roman"/>
              <a:sym typeface="Times New Roman"/>
            </a:endParaRPr>
          </a:p>
        </p:txBody>
      </p:sp>
      <p:sp>
        <p:nvSpPr>
          <p:cNvPr id="136" name="Google Shape;136;p26"/>
          <p:cNvSpPr txBox="1"/>
          <p:nvPr>
            <p:ph idx="1" type="body"/>
          </p:nvPr>
        </p:nvSpPr>
        <p:spPr>
          <a:xfrm>
            <a:off x="311700" y="1152475"/>
            <a:ext cx="8520600" cy="3416400"/>
          </a:xfrm>
          <a:prstGeom prst="rect">
            <a:avLst/>
          </a:prstGeom>
          <a:solidFill>
            <a:schemeClr val="lt1"/>
          </a:solidFill>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FRANCISCO GARCIA-TRETO: I want to be — I want to be even more — more proactive in my definition of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than that though. I think that — that — that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is a commitment you make, it’s more than a realization because sometimes it’s hard to realize that God provides. It’s a commitment you make.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FA8DC"/>
        </a:solidFill>
      </p:bgPr>
    </p:bg>
    <p:spTree>
      <p:nvGrpSpPr>
        <p:cNvPr id="140" name="Shape 140"/>
        <p:cNvGrpSpPr/>
        <p:nvPr/>
      </p:nvGrpSpPr>
      <p:grpSpPr>
        <a:xfrm>
          <a:off x="0" y="0"/>
          <a:ext cx="0" cy="0"/>
          <a:chOff x="0" y="0"/>
          <a:chExt cx="0" cy="0"/>
        </a:xfrm>
      </p:grpSpPr>
      <p:sp>
        <p:nvSpPr>
          <p:cNvPr id="141" name="Google Shape;141;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-The Role of Faith</a:t>
            </a:r>
            <a:endParaRPr>
              <a:latin typeface="Times New Roman"/>
              <a:ea typeface="Times New Roman"/>
              <a:cs typeface="Times New Roman"/>
              <a:sym typeface="Times New Roman"/>
            </a:endParaRPr>
          </a:p>
        </p:txBody>
      </p:sp>
      <p:sp>
        <p:nvSpPr>
          <p:cNvPr id="142" name="Google Shape;142;p27"/>
          <p:cNvSpPr txBox="1"/>
          <p:nvPr>
            <p:ph idx="1" type="body"/>
          </p:nvPr>
        </p:nvSpPr>
        <p:spPr>
          <a:xfrm>
            <a:off x="311700" y="1152475"/>
            <a:ext cx="8520600" cy="3416400"/>
          </a:xfrm>
          <a:prstGeom prst="rect">
            <a:avLst/>
          </a:prstGeom>
          <a:solidFill>
            <a:schemeClr val="lt1"/>
          </a:solidFill>
        </p:spPr>
        <p:txBody>
          <a:bodyPr anchorCtr="0" anchor="t" bIns="91425" lIns="91425" spcFirstLastPara="1" rIns="91425" wrap="square" tIns="91425">
            <a:normAutofit lnSpcReduction="10000"/>
          </a:bodyPr>
          <a:lstStyle/>
          <a:p>
            <a:pPr indent="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DIANNE BERGANT: But from — why does the story teller tell the story that way? I mean, that — I think is the issue that constantly challenges me. There is a struggle between the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in God and the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in the tradition that we had that helps us — you know, to talk about and understand God. And this may sound like some kind of an esoteric struggle, but it’s not. I think — I — the way we understand God in our religious tradition changes. It certainly has changed within the Roman Catholic church.</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FA8DC"/>
        </a:solidFill>
      </p:bgPr>
    </p:bg>
    <p:spTree>
      <p:nvGrpSpPr>
        <p:cNvPr id="146" name="Shape 146"/>
        <p:cNvGrpSpPr/>
        <p:nvPr/>
      </p:nvGrpSpPr>
      <p:grpSpPr>
        <a:xfrm>
          <a:off x="0" y="0"/>
          <a:ext cx="0" cy="0"/>
          <a:chOff x="0" y="0"/>
          <a:chExt cx="0" cy="0"/>
        </a:xfrm>
      </p:grpSpPr>
      <p:sp>
        <p:nvSpPr>
          <p:cNvPr id="147" name="Google Shape;147;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-Early Interpretation</a:t>
            </a:r>
            <a:endParaRPr>
              <a:latin typeface="Times New Roman"/>
              <a:ea typeface="Times New Roman"/>
              <a:cs typeface="Times New Roman"/>
              <a:sym typeface="Times New Roman"/>
            </a:endParaRPr>
          </a:p>
        </p:txBody>
      </p:sp>
      <p:sp>
        <p:nvSpPr>
          <p:cNvPr id="148" name="Google Shape;148;p28"/>
          <p:cNvSpPr txBox="1"/>
          <p:nvPr>
            <p:ph idx="1" type="body"/>
          </p:nvPr>
        </p:nvSpPr>
        <p:spPr>
          <a:xfrm>
            <a:off x="311700" y="1152475"/>
            <a:ext cx="8520600" cy="3416400"/>
          </a:xfrm>
          <a:prstGeom prst="rect">
            <a:avLst/>
          </a:prstGeom>
          <a:solidFill>
            <a:schemeClr val="lt1"/>
          </a:solidFill>
        </p:spPr>
        <p:txBody>
          <a:bodyPr anchorCtr="0" anchor="t" bIns="91425" lIns="91425" spcFirstLastPara="1" rIns="91425" wrap="square" tIns="91425">
            <a:normAutofit fontScale="77500"/>
          </a:bodyPr>
          <a:lstStyle/>
          <a:p>
            <a:pPr indent="0" lvl="0" marL="0" rtl="0" algn="l">
              <a:spcBef>
                <a:spcPts val="0"/>
              </a:spcBef>
              <a:spcAft>
                <a:spcPts val="0"/>
              </a:spcAft>
              <a:buClr>
                <a:schemeClr val="dk1"/>
              </a:buClr>
              <a:buSzPct val="45833"/>
              <a:buFont typeface="Arial"/>
              <a:buNone/>
            </a:pPr>
            <a:r>
              <a:rPr lang="en" sz="2400">
                <a:solidFill>
                  <a:schemeClr val="dk1"/>
                </a:solidFill>
                <a:latin typeface="Times New Roman"/>
                <a:ea typeface="Times New Roman"/>
                <a:cs typeface="Times New Roman"/>
                <a:sym typeface="Times New Roman"/>
              </a:rPr>
              <a:t>Now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is the assurance of things hoped for, the conviction of things not seen. For by it the people of old received their commendation… By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Abraham obeyed when he was called to go out to a place that he was to receive as an inheritance. And he went out, not knowing where he was going.  By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he went to live in the land of promise, as in a foreign land, living in tents with Isaac and Jacob, heirs with him of the same promise.  For he was looking forward to the city that has foundations, whose designer and builder is God.  By </a:t>
            </a:r>
            <a:r>
              <a:rPr lang="en" sz="2400" u="sng">
                <a:solidFill>
                  <a:schemeClr val="dk1"/>
                </a:solidFill>
                <a:latin typeface="Times New Roman"/>
                <a:ea typeface="Times New Roman"/>
                <a:cs typeface="Times New Roman"/>
                <a:sym typeface="Times New Roman"/>
              </a:rPr>
              <a:t>faith</a:t>
            </a:r>
            <a:r>
              <a:rPr lang="en" sz="2400">
                <a:solidFill>
                  <a:schemeClr val="dk1"/>
                </a:solidFill>
                <a:latin typeface="Times New Roman"/>
                <a:ea typeface="Times New Roman"/>
                <a:cs typeface="Times New Roman"/>
                <a:sym typeface="Times New Roman"/>
              </a:rPr>
              <a:t> Sarah herself received power to conceive, even when she was past the age, since she considered him faithful who had promised. Therefore from one man, and him as good as dead, were born descendants as many as the stars of heaven and as many as the innumerable grains of sand by the seashore.</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FA8DC"/>
        </a:solidFill>
      </p:bgPr>
    </p:bg>
    <p:spTree>
      <p:nvGrpSpPr>
        <p:cNvPr id="152" name="Shape 152"/>
        <p:cNvGrpSpPr/>
        <p:nvPr/>
      </p:nvGrpSpPr>
      <p:grpSpPr>
        <a:xfrm>
          <a:off x="0" y="0"/>
          <a:ext cx="0" cy="0"/>
          <a:chOff x="0" y="0"/>
          <a:chExt cx="0" cy="0"/>
        </a:xfrm>
      </p:grpSpPr>
      <p:sp>
        <p:nvSpPr>
          <p:cNvPr id="153" name="Google Shape;153;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-Early Interpretation</a:t>
            </a:r>
            <a:endParaRPr>
              <a:latin typeface="Times New Roman"/>
              <a:ea typeface="Times New Roman"/>
              <a:cs typeface="Times New Roman"/>
              <a:sym typeface="Times New Roman"/>
            </a:endParaRPr>
          </a:p>
        </p:txBody>
      </p:sp>
      <p:sp>
        <p:nvSpPr>
          <p:cNvPr id="154" name="Google Shape;154;p29"/>
          <p:cNvSpPr txBox="1"/>
          <p:nvPr>
            <p:ph idx="1" type="body"/>
          </p:nvPr>
        </p:nvSpPr>
        <p:spPr>
          <a:xfrm>
            <a:off x="311700" y="1152475"/>
            <a:ext cx="8520600" cy="3416400"/>
          </a:xfrm>
          <a:prstGeom prst="rect">
            <a:avLst/>
          </a:prstGeom>
          <a:solidFill>
            <a:schemeClr val="lt1"/>
          </a:solidFill>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By faith Abraham, when he was tested, offered up Isaac, and he who had received the promises was in the act of offering up his only son, of whom it was said, “Through Isaac shall your offspring be named.” He considered that God was able even to raise him from the dead, from which, figuratively speaking, he did receive him back.</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FA8DC"/>
        </a:solidFill>
      </p:bgPr>
    </p:bg>
    <p:spTree>
      <p:nvGrpSpPr>
        <p:cNvPr id="158" name="Shape 158"/>
        <p:cNvGrpSpPr/>
        <p:nvPr/>
      </p:nvGrpSpPr>
      <p:grpSpPr>
        <a:xfrm>
          <a:off x="0" y="0"/>
          <a:ext cx="0" cy="0"/>
          <a:chOff x="0" y="0"/>
          <a:chExt cx="0" cy="0"/>
        </a:xfrm>
      </p:grpSpPr>
      <p:sp>
        <p:nvSpPr>
          <p:cNvPr id="159" name="Google Shape;159;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-Early Interpretation</a:t>
            </a:r>
            <a:endParaRPr>
              <a:latin typeface="Times New Roman"/>
              <a:ea typeface="Times New Roman"/>
              <a:cs typeface="Times New Roman"/>
              <a:sym typeface="Times New Roman"/>
            </a:endParaRPr>
          </a:p>
        </p:txBody>
      </p:sp>
      <p:sp>
        <p:nvSpPr>
          <p:cNvPr id="160" name="Google Shape;160;p30"/>
          <p:cNvSpPr txBox="1"/>
          <p:nvPr>
            <p:ph idx="1" type="body"/>
          </p:nvPr>
        </p:nvSpPr>
        <p:spPr>
          <a:xfrm>
            <a:off x="311700" y="1152475"/>
            <a:ext cx="8520600" cy="3416400"/>
          </a:xfrm>
          <a:prstGeom prst="rect">
            <a:avLst/>
          </a:prstGeom>
          <a:solidFill>
            <a:schemeClr val="lt1"/>
          </a:solidFill>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A father brings his son, a son that was promised by God Himself, to die on top of mount Moriah, the eventual site of Jerusalem, and has the son carry on his back the wood that was to be used for the sacrifice. “God Himself will provide the Lamb”, and to be sure, the sacrifice that God provides has thorns in its head. The father slays the sacrifice, which acts as a substitute. </a:t>
            </a:r>
            <a:endParaRPr sz="2400">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latin typeface="EB Garamond"/>
                <a:ea typeface="EB Garamond"/>
                <a:cs typeface="EB Garamond"/>
                <a:sym typeface="EB Garamond"/>
              </a:rPr>
              <a:t>Context of Genesis 22</a:t>
            </a:r>
            <a:endParaRPr b="1">
              <a:latin typeface="EB Garamond"/>
              <a:ea typeface="EB Garamond"/>
              <a:cs typeface="EB Garamond"/>
              <a:sym typeface="EB Garamond"/>
            </a:endParaRPr>
          </a:p>
        </p:txBody>
      </p:sp>
      <p:sp>
        <p:nvSpPr>
          <p:cNvPr id="61" name="Google Shape;61;p14"/>
          <p:cNvSpPr txBox="1"/>
          <p:nvPr>
            <p:ph idx="1" type="body"/>
          </p:nvPr>
        </p:nvSpPr>
        <p:spPr>
          <a:xfrm>
            <a:off x="311700" y="1614100"/>
            <a:ext cx="3754200" cy="2954700"/>
          </a:xfrm>
          <a:prstGeom prst="rect">
            <a:avLst/>
          </a:prstGeom>
          <a:solidFill>
            <a:schemeClr val="lt1"/>
          </a:solidFill>
        </p:spPr>
        <p:txBody>
          <a:bodyPr anchorCtr="0" anchor="t" bIns="91425" lIns="91425" spcFirstLastPara="1" rIns="91425" wrap="square" tIns="91425">
            <a:normAutofit lnSpcReduction="20000"/>
          </a:bodyPr>
          <a:lstStyle/>
          <a:p>
            <a:pPr indent="-361950" lvl="0" marL="457200" rtl="0" algn="l">
              <a:spcBef>
                <a:spcPts val="0"/>
              </a:spcBef>
              <a:spcAft>
                <a:spcPts val="0"/>
              </a:spcAft>
              <a:buSzPts val="2100"/>
              <a:buFont typeface="EB Garamond"/>
              <a:buChar char="●"/>
            </a:pPr>
            <a:r>
              <a:rPr lang="en" sz="2100">
                <a:latin typeface="EB Garamond"/>
                <a:ea typeface="EB Garamond"/>
                <a:cs typeface="EB Garamond"/>
                <a:sym typeface="EB Garamond"/>
              </a:rPr>
              <a:t>In the beginning of chapter 22, God speaks to Abraham and says to him “Take now your son, your only son Isaac, whom you love, and go offer him there as a </a:t>
            </a:r>
            <a:r>
              <a:rPr lang="en" sz="2100">
                <a:latin typeface="EB Garamond"/>
                <a:ea typeface="EB Garamond"/>
                <a:cs typeface="EB Garamond"/>
                <a:sym typeface="EB Garamond"/>
              </a:rPr>
              <a:t>burnt</a:t>
            </a:r>
            <a:r>
              <a:rPr lang="en" sz="2100">
                <a:latin typeface="EB Garamond"/>
                <a:ea typeface="EB Garamond"/>
                <a:cs typeface="EB Garamond"/>
                <a:sym typeface="EB Garamond"/>
              </a:rPr>
              <a:t> offering on one of the mountains of which I shall tell you (Gen 22.2).</a:t>
            </a:r>
            <a:endParaRPr sz="2100">
              <a:latin typeface="EB Garamond"/>
              <a:ea typeface="EB Garamond"/>
              <a:cs typeface="EB Garamond"/>
              <a:sym typeface="EB Garamon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latin typeface="EB Garamond"/>
                <a:ea typeface="EB Garamond"/>
                <a:cs typeface="EB Garamond"/>
                <a:sym typeface="EB Garamond"/>
              </a:rPr>
              <a:t>Context of Genesis 22</a:t>
            </a:r>
            <a:endParaRPr b="1">
              <a:latin typeface="EB Garamond"/>
              <a:ea typeface="EB Garamond"/>
              <a:cs typeface="EB Garamond"/>
              <a:sym typeface="EB Garamond"/>
            </a:endParaRPr>
          </a:p>
        </p:txBody>
      </p:sp>
      <p:sp>
        <p:nvSpPr>
          <p:cNvPr id="67" name="Google Shape;67;p15"/>
          <p:cNvSpPr txBox="1"/>
          <p:nvPr>
            <p:ph idx="1" type="body"/>
          </p:nvPr>
        </p:nvSpPr>
        <p:spPr>
          <a:xfrm>
            <a:off x="6305125" y="1194150"/>
            <a:ext cx="2838900" cy="3235500"/>
          </a:xfrm>
          <a:prstGeom prst="rect">
            <a:avLst/>
          </a:prstGeom>
          <a:solidFill>
            <a:schemeClr val="lt1"/>
          </a:solidFill>
        </p:spPr>
        <p:txBody>
          <a:bodyPr anchorCtr="0" anchor="t" bIns="91425" lIns="91425" spcFirstLastPara="1" rIns="91425" wrap="square" tIns="91425">
            <a:normAutofit fontScale="85000" lnSpcReduction="10000"/>
          </a:bodyPr>
          <a:lstStyle/>
          <a:p>
            <a:pPr indent="-347345" lvl="0" marL="457200" rtl="0" algn="l">
              <a:spcBef>
                <a:spcPts val="0"/>
              </a:spcBef>
              <a:spcAft>
                <a:spcPts val="0"/>
              </a:spcAft>
              <a:buSzPct val="100000"/>
              <a:buFont typeface="EB Garamond"/>
              <a:buChar char="●"/>
            </a:pPr>
            <a:r>
              <a:rPr lang="en" sz="2200">
                <a:latin typeface="EB Garamond"/>
                <a:ea typeface="EB Garamond"/>
                <a:cs typeface="EB Garamond"/>
                <a:sym typeface="EB Garamond"/>
              </a:rPr>
              <a:t>I</a:t>
            </a:r>
            <a:r>
              <a:rPr lang="en" sz="2200">
                <a:solidFill>
                  <a:schemeClr val="dk1"/>
                </a:solidFill>
                <a:latin typeface="EB Garamond"/>
                <a:ea typeface="EB Garamond"/>
                <a:cs typeface="EB Garamond"/>
                <a:sym typeface="EB Garamond"/>
              </a:rPr>
              <a:t>n the verses that proceed, the story goes </a:t>
            </a:r>
            <a:r>
              <a:rPr lang="en" sz="2200">
                <a:solidFill>
                  <a:schemeClr val="dk1"/>
                </a:solidFill>
                <a:latin typeface="EB Garamond"/>
                <a:ea typeface="EB Garamond"/>
                <a:cs typeface="EB Garamond"/>
                <a:sym typeface="EB Garamond"/>
              </a:rPr>
              <a:t>on to</a:t>
            </a:r>
            <a:r>
              <a:rPr lang="en" sz="2200">
                <a:solidFill>
                  <a:schemeClr val="dk1"/>
                </a:solidFill>
                <a:latin typeface="EB Garamond"/>
                <a:ea typeface="EB Garamond"/>
                <a:cs typeface="EB Garamond"/>
                <a:sym typeface="EB Garamond"/>
              </a:rPr>
              <a:t> describe Abraham willfully obeying </a:t>
            </a:r>
            <a:r>
              <a:rPr lang="en" sz="2200">
                <a:solidFill>
                  <a:schemeClr val="dk1"/>
                </a:solidFill>
                <a:latin typeface="EB Garamond"/>
                <a:ea typeface="EB Garamond"/>
                <a:cs typeface="EB Garamond"/>
                <a:sym typeface="EB Garamond"/>
              </a:rPr>
              <a:t>God's</a:t>
            </a:r>
            <a:r>
              <a:rPr lang="en" sz="2200">
                <a:solidFill>
                  <a:schemeClr val="dk1"/>
                </a:solidFill>
                <a:latin typeface="EB Garamond"/>
                <a:ea typeface="EB Garamond"/>
                <a:cs typeface="EB Garamond"/>
                <a:sym typeface="EB Garamond"/>
              </a:rPr>
              <a:t> request. Abraham along with Isaac and two of his servants  set off to mount Moriah where the </a:t>
            </a:r>
            <a:r>
              <a:rPr lang="en" sz="2200">
                <a:solidFill>
                  <a:schemeClr val="dk1"/>
                </a:solidFill>
                <a:latin typeface="EB Garamond"/>
                <a:ea typeface="EB Garamond"/>
                <a:cs typeface="EB Garamond"/>
                <a:sym typeface="EB Garamond"/>
              </a:rPr>
              <a:t>sacrifice</a:t>
            </a:r>
            <a:r>
              <a:rPr lang="en" sz="2200">
                <a:solidFill>
                  <a:schemeClr val="dk1"/>
                </a:solidFill>
                <a:latin typeface="EB Garamond"/>
                <a:ea typeface="EB Garamond"/>
                <a:cs typeface="EB Garamond"/>
                <a:sym typeface="EB Garamond"/>
              </a:rPr>
              <a:t> will occur (Gen 22.3-5)</a:t>
            </a:r>
            <a:endParaRPr sz="2200">
              <a:solidFill>
                <a:schemeClr val="dk1"/>
              </a:solidFill>
              <a:latin typeface="EB Garamond"/>
              <a:ea typeface="EB Garamond"/>
              <a:cs typeface="EB Garamond"/>
              <a:sym typeface="EB Garamon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latin typeface="EB Garamond"/>
                <a:ea typeface="EB Garamond"/>
                <a:cs typeface="EB Garamond"/>
                <a:sym typeface="EB Garamond"/>
              </a:rPr>
              <a:t>                            Context of Genesis 22</a:t>
            </a:r>
            <a:endParaRPr b="1">
              <a:latin typeface="EB Garamond"/>
              <a:ea typeface="EB Garamond"/>
              <a:cs typeface="EB Garamond"/>
              <a:sym typeface="EB Garamond"/>
            </a:endParaRPr>
          </a:p>
        </p:txBody>
      </p:sp>
      <p:sp>
        <p:nvSpPr>
          <p:cNvPr id="73" name="Google Shape;73;p16"/>
          <p:cNvSpPr txBox="1"/>
          <p:nvPr>
            <p:ph idx="1" type="body"/>
          </p:nvPr>
        </p:nvSpPr>
        <p:spPr>
          <a:xfrm>
            <a:off x="6031500" y="445025"/>
            <a:ext cx="2800800" cy="3416400"/>
          </a:xfrm>
          <a:prstGeom prst="rect">
            <a:avLst/>
          </a:prstGeom>
          <a:solidFill>
            <a:schemeClr val="lt1"/>
          </a:solidFill>
        </p:spPr>
        <p:txBody>
          <a:bodyPr anchorCtr="0" anchor="t" bIns="91425" lIns="91425" spcFirstLastPara="1" rIns="91425" wrap="square" tIns="91425">
            <a:noAutofit/>
          </a:bodyPr>
          <a:lstStyle/>
          <a:p>
            <a:pPr indent="0" lvl="0" marL="0" rtl="0" algn="l">
              <a:spcBef>
                <a:spcPts val="0"/>
              </a:spcBef>
              <a:spcAft>
                <a:spcPts val="1200"/>
              </a:spcAft>
              <a:buNone/>
            </a:pPr>
            <a:r>
              <a:rPr lang="en" sz="1900">
                <a:latin typeface="EB Garamond"/>
                <a:ea typeface="EB Garamond"/>
                <a:cs typeface="EB Garamond"/>
                <a:sym typeface="EB Garamond"/>
              </a:rPr>
              <a:t>Upon arrival, </a:t>
            </a:r>
            <a:r>
              <a:rPr lang="en" sz="1900">
                <a:latin typeface="EB Garamond"/>
                <a:ea typeface="EB Garamond"/>
                <a:cs typeface="EB Garamond"/>
                <a:sym typeface="EB Garamond"/>
              </a:rPr>
              <a:t> Abraham and Isaac begin the journey up the mountain alone to make the sacrifice. While the two are on their way, Isaac asks his father, “Look, the fire and the wood, but where is the lamb for the burnt offering” (Gen 22.6-7)</a:t>
            </a:r>
            <a:endParaRPr sz="1900">
              <a:latin typeface="EB Garamond"/>
              <a:ea typeface="EB Garamond"/>
              <a:cs typeface="EB Garamond"/>
              <a:sym typeface="EB Garamond"/>
            </a:endParaRPr>
          </a:p>
        </p:txBody>
      </p:sp>
      <p:sp>
        <p:nvSpPr>
          <p:cNvPr id="74" name="Google Shape;74;p16"/>
          <p:cNvSpPr txBox="1"/>
          <p:nvPr/>
        </p:nvSpPr>
        <p:spPr>
          <a:xfrm>
            <a:off x="6216450" y="1152475"/>
            <a:ext cx="29397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1800">
              <a:solidFill>
                <a:schemeClr val="dk2"/>
              </a:solidFill>
            </a:endParaRPr>
          </a:p>
        </p:txBody>
      </p:sp>
      <p:sp>
        <p:nvSpPr>
          <p:cNvPr id="75" name="Google Shape;75;p16"/>
          <p:cNvSpPr txBox="1"/>
          <p:nvPr/>
        </p:nvSpPr>
        <p:spPr>
          <a:xfrm>
            <a:off x="6017400" y="3986025"/>
            <a:ext cx="2829000" cy="1015800"/>
          </a:xfrm>
          <a:prstGeom prst="rect">
            <a:avLst/>
          </a:prstGeom>
          <a:solidFill>
            <a:schemeClr val="lt1"/>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800">
                <a:solidFill>
                  <a:schemeClr val="dk2"/>
                </a:solidFill>
                <a:latin typeface="EB Garamond"/>
                <a:ea typeface="EB Garamond"/>
                <a:cs typeface="EB Garamond"/>
                <a:sym typeface="EB Garamond"/>
              </a:rPr>
              <a:t>To thich Abraham, responds, “The Lord will provide” Gen (22.8)</a:t>
            </a:r>
            <a:endParaRPr sz="1800">
              <a:solidFill>
                <a:schemeClr val="dk2"/>
              </a:solidFill>
              <a:latin typeface="EB Garamond"/>
              <a:ea typeface="EB Garamond"/>
              <a:cs typeface="EB Garamond"/>
              <a:sym typeface="EB Garamon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latin typeface="EB Garamond"/>
                <a:ea typeface="EB Garamond"/>
                <a:cs typeface="EB Garamond"/>
                <a:sym typeface="EB Garamond"/>
              </a:rPr>
              <a:t>Context of Genesis 22</a:t>
            </a:r>
            <a:endParaRPr b="1">
              <a:latin typeface="EB Garamond"/>
              <a:ea typeface="EB Garamond"/>
              <a:cs typeface="EB Garamond"/>
              <a:sym typeface="EB Garamond"/>
            </a:endParaRPr>
          </a:p>
        </p:txBody>
      </p:sp>
      <p:sp>
        <p:nvSpPr>
          <p:cNvPr id="81" name="Google Shape;81;p17"/>
          <p:cNvSpPr txBox="1"/>
          <p:nvPr>
            <p:ph idx="1" type="body"/>
          </p:nvPr>
        </p:nvSpPr>
        <p:spPr>
          <a:xfrm>
            <a:off x="311700" y="1152475"/>
            <a:ext cx="2978400" cy="3416400"/>
          </a:xfrm>
          <a:prstGeom prst="rect">
            <a:avLst/>
          </a:prstGeom>
          <a:solidFill>
            <a:schemeClr val="lt1"/>
          </a:solidFill>
        </p:spPr>
        <p:txBody>
          <a:bodyPr anchorCtr="0" anchor="t" bIns="91425" lIns="91425" spcFirstLastPara="1" rIns="91425" wrap="square" tIns="91425">
            <a:normAutofit/>
          </a:bodyPr>
          <a:lstStyle/>
          <a:p>
            <a:pPr indent="0" lvl="0" marL="0" rtl="0" algn="l">
              <a:spcBef>
                <a:spcPts val="0"/>
              </a:spcBef>
              <a:spcAft>
                <a:spcPts val="1200"/>
              </a:spcAft>
              <a:buNone/>
            </a:pPr>
            <a:r>
              <a:rPr lang="en" sz="2000">
                <a:latin typeface="EB Garamond"/>
                <a:ea typeface="EB Garamond"/>
                <a:cs typeface="EB Garamond"/>
                <a:sym typeface="EB Garamond"/>
              </a:rPr>
              <a:t>In the climax moment of the story, Abraham lays his son </a:t>
            </a:r>
            <a:r>
              <a:rPr lang="en" sz="2000">
                <a:latin typeface="EB Garamond"/>
                <a:ea typeface="EB Garamond"/>
                <a:cs typeface="EB Garamond"/>
                <a:sym typeface="EB Garamond"/>
              </a:rPr>
              <a:t>Isaac</a:t>
            </a:r>
            <a:r>
              <a:rPr lang="en" sz="2000">
                <a:latin typeface="EB Garamond"/>
                <a:ea typeface="EB Garamond"/>
                <a:cs typeface="EB Garamond"/>
                <a:sym typeface="EB Garamond"/>
              </a:rPr>
              <a:t> upon the Altar bound in rope so he can not move. As he raises his sword to go through with the sacrifice an angel of the Lord appears to him before he can harm his son (Gen 22.9-10).</a:t>
            </a:r>
            <a:endParaRPr sz="2000">
              <a:latin typeface="EB Garamond"/>
              <a:ea typeface="EB Garamond"/>
              <a:cs typeface="EB Garamond"/>
              <a:sym typeface="EB Garamond"/>
            </a:endParaRPr>
          </a:p>
        </p:txBody>
      </p:sp>
      <p:sp>
        <p:nvSpPr>
          <p:cNvPr id="82" name="Google Shape;82;p17"/>
          <p:cNvSpPr txBox="1"/>
          <p:nvPr/>
        </p:nvSpPr>
        <p:spPr>
          <a:xfrm>
            <a:off x="6172100" y="1152475"/>
            <a:ext cx="2660100" cy="35232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000">
                <a:solidFill>
                  <a:schemeClr val="dk2"/>
                </a:solidFill>
                <a:latin typeface="EB Garamond"/>
                <a:ea typeface="EB Garamond"/>
                <a:cs typeface="EB Garamond"/>
                <a:sym typeface="EB Garamond"/>
              </a:rPr>
              <a:t>The verses say the the angel tells Abraham, “Do not lay your hand on the boy, or do anything to him; for now I know that you fear God, since you have  not </a:t>
            </a:r>
            <a:r>
              <a:rPr lang="en" sz="2000">
                <a:solidFill>
                  <a:schemeClr val="dk2"/>
                </a:solidFill>
                <a:latin typeface="EB Garamond"/>
                <a:ea typeface="EB Garamond"/>
                <a:cs typeface="EB Garamond"/>
                <a:sym typeface="EB Garamond"/>
              </a:rPr>
              <a:t>withheld</a:t>
            </a:r>
            <a:r>
              <a:rPr lang="en" sz="2000">
                <a:solidFill>
                  <a:schemeClr val="dk2"/>
                </a:solidFill>
                <a:latin typeface="EB Garamond"/>
                <a:ea typeface="EB Garamond"/>
                <a:cs typeface="EB Garamond"/>
                <a:sym typeface="EB Garamond"/>
              </a:rPr>
              <a:t> your son, your only son from Me”  (Gen 22.12).</a:t>
            </a:r>
            <a:endParaRPr sz="2000">
              <a:solidFill>
                <a:schemeClr val="dk2"/>
              </a:solidFill>
              <a:latin typeface="EB Garamond"/>
              <a:ea typeface="EB Garamond"/>
              <a:cs typeface="EB Garamond"/>
              <a:sym typeface="EB Garamon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latin typeface="EB Garamond"/>
                <a:ea typeface="EB Garamond"/>
                <a:cs typeface="EB Garamond"/>
                <a:sym typeface="EB Garamond"/>
              </a:rPr>
              <a:t>Context of Genesis 22</a:t>
            </a:r>
            <a:endParaRPr b="1">
              <a:latin typeface="EB Garamond"/>
              <a:ea typeface="EB Garamond"/>
              <a:cs typeface="EB Garamond"/>
              <a:sym typeface="EB Garamond"/>
            </a:endParaRPr>
          </a:p>
        </p:txBody>
      </p:sp>
      <p:sp>
        <p:nvSpPr>
          <p:cNvPr id="88" name="Google Shape;88;p18"/>
          <p:cNvSpPr txBox="1"/>
          <p:nvPr>
            <p:ph idx="1" type="body"/>
          </p:nvPr>
        </p:nvSpPr>
        <p:spPr>
          <a:xfrm>
            <a:off x="430000" y="3010825"/>
            <a:ext cx="4655700" cy="1846200"/>
          </a:xfrm>
          <a:prstGeom prst="rect">
            <a:avLst/>
          </a:prstGeom>
          <a:solidFill>
            <a:schemeClr val="lt1"/>
          </a:solidFill>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chemeClr val="dk1"/>
                </a:solidFill>
                <a:latin typeface="EB Garamond"/>
                <a:ea typeface="EB Garamond"/>
                <a:cs typeface="EB Garamond"/>
                <a:sym typeface="EB Garamond"/>
              </a:rPr>
              <a:t>The story ends with Abraham seeing a ram caught in a bush and offering that instead of his son Isaac as a </a:t>
            </a:r>
            <a:r>
              <a:rPr lang="en">
                <a:solidFill>
                  <a:schemeClr val="dk1"/>
                </a:solidFill>
                <a:latin typeface="EB Garamond"/>
                <a:ea typeface="EB Garamond"/>
                <a:cs typeface="EB Garamond"/>
                <a:sym typeface="EB Garamond"/>
              </a:rPr>
              <a:t>sacrifice</a:t>
            </a:r>
            <a:r>
              <a:rPr lang="en">
                <a:solidFill>
                  <a:schemeClr val="dk1"/>
                </a:solidFill>
                <a:latin typeface="EB Garamond"/>
                <a:ea typeface="EB Garamond"/>
                <a:cs typeface="EB Garamond"/>
                <a:sym typeface="EB Garamond"/>
              </a:rPr>
              <a:t> to the Lord. God then blesses Abraham for his faith through his  actions for not </a:t>
            </a:r>
            <a:r>
              <a:rPr lang="en">
                <a:solidFill>
                  <a:schemeClr val="dk1"/>
                </a:solidFill>
                <a:latin typeface="EB Garamond"/>
                <a:ea typeface="EB Garamond"/>
                <a:cs typeface="EB Garamond"/>
                <a:sym typeface="EB Garamond"/>
              </a:rPr>
              <a:t>withholding</a:t>
            </a:r>
            <a:r>
              <a:rPr lang="en">
                <a:solidFill>
                  <a:schemeClr val="dk1"/>
                </a:solidFill>
                <a:latin typeface="EB Garamond"/>
                <a:ea typeface="EB Garamond"/>
                <a:cs typeface="EB Garamond"/>
                <a:sym typeface="EB Garamond"/>
              </a:rPr>
              <a:t> anything from him (Gen 22.17-19)</a:t>
            </a:r>
            <a:endParaRPr>
              <a:solidFill>
                <a:schemeClr val="dk1"/>
              </a:solidFill>
              <a:latin typeface="EB Garamond"/>
              <a:ea typeface="EB Garamond"/>
              <a:cs typeface="EB Garamond"/>
              <a:sym typeface="EB Garamon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E599"/>
        </a:solidFill>
      </p:bgPr>
    </p:bg>
    <p:spTree>
      <p:nvGrpSpPr>
        <p:cNvPr id="92" name="Shape 92"/>
        <p:cNvGrpSpPr/>
        <p:nvPr/>
      </p:nvGrpSpPr>
      <p:grpSpPr>
        <a:xfrm>
          <a:off x="0" y="0"/>
          <a:ext cx="0" cy="0"/>
          <a:chOff x="0" y="0"/>
          <a:chExt cx="0" cy="0"/>
        </a:xfrm>
      </p:grpSpPr>
      <p:sp>
        <p:nvSpPr>
          <p:cNvPr id="93" name="Google Shape;93;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latin typeface="EB Garamond"/>
                <a:ea typeface="EB Garamond"/>
                <a:cs typeface="EB Garamond"/>
                <a:sym typeface="EB Garamond"/>
              </a:rPr>
              <a:t>Introduction to the beginning points from conversation</a:t>
            </a:r>
            <a:endParaRPr>
              <a:latin typeface="EB Garamond"/>
              <a:ea typeface="EB Garamond"/>
              <a:cs typeface="EB Garamond"/>
              <a:sym typeface="EB Garamond"/>
            </a:endParaRPr>
          </a:p>
        </p:txBody>
      </p:sp>
      <p:sp>
        <p:nvSpPr>
          <p:cNvPr id="94" name="Google Shape;94;p19"/>
          <p:cNvSpPr txBox="1"/>
          <p:nvPr>
            <p:ph idx="1" type="body"/>
          </p:nvPr>
        </p:nvSpPr>
        <p:spPr>
          <a:xfrm>
            <a:off x="311700" y="1152475"/>
            <a:ext cx="8520600" cy="3416400"/>
          </a:xfrm>
          <a:prstGeom prst="rect">
            <a:avLst/>
          </a:prstGeom>
          <a:solidFill>
            <a:schemeClr val="lt1"/>
          </a:solidFill>
        </p:spPr>
        <p:txBody>
          <a:bodyPr anchorCtr="0" anchor="t" bIns="91425" lIns="91425" spcFirstLastPara="1" rIns="91425" wrap="square" tIns="91425">
            <a:normAutofit lnSpcReduction="10000"/>
          </a:bodyPr>
          <a:lstStyle/>
          <a:p>
            <a:pPr indent="-342900" lvl="0" marL="457200" rtl="0" algn="l">
              <a:spcBef>
                <a:spcPts val="0"/>
              </a:spcBef>
              <a:spcAft>
                <a:spcPts val="0"/>
              </a:spcAft>
              <a:buClr>
                <a:schemeClr val="dk1"/>
              </a:buClr>
              <a:buSzPts val="1800"/>
              <a:buFont typeface="EB Garamond"/>
              <a:buChar char="●"/>
            </a:pPr>
            <a:r>
              <a:rPr lang="en">
                <a:solidFill>
                  <a:schemeClr val="dk1"/>
                </a:solidFill>
                <a:latin typeface="EB Garamond"/>
                <a:ea typeface="EB Garamond"/>
                <a:cs typeface="EB Garamond"/>
                <a:sym typeface="EB Garamond"/>
              </a:rPr>
              <a:t>At the beginning of the conversation, all </a:t>
            </a:r>
            <a:r>
              <a:rPr lang="en">
                <a:solidFill>
                  <a:schemeClr val="dk1"/>
                </a:solidFill>
                <a:latin typeface="EB Garamond"/>
                <a:ea typeface="EB Garamond"/>
                <a:cs typeface="EB Garamond"/>
                <a:sym typeface="EB Garamond"/>
              </a:rPr>
              <a:t>participants</a:t>
            </a:r>
            <a:r>
              <a:rPr lang="en">
                <a:solidFill>
                  <a:schemeClr val="dk1"/>
                </a:solidFill>
                <a:latin typeface="EB Garamond"/>
                <a:ea typeface="EB Garamond"/>
                <a:cs typeface="EB Garamond"/>
                <a:sym typeface="EB Garamond"/>
              </a:rPr>
              <a:t> agree that the story of </a:t>
            </a:r>
            <a:r>
              <a:rPr lang="en">
                <a:solidFill>
                  <a:schemeClr val="dk1"/>
                </a:solidFill>
                <a:latin typeface="EB Garamond"/>
                <a:ea typeface="EB Garamond"/>
                <a:cs typeface="EB Garamond"/>
                <a:sym typeface="EB Garamond"/>
              </a:rPr>
              <a:t>Abraham's</a:t>
            </a:r>
            <a:r>
              <a:rPr lang="en">
                <a:solidFill>
                  <a:schemeClr val="dk1"/>
                </a:solidFill>
                <a:latin typeface="EB Garamond"/>
                <a:ea typeface="EB Garamond"/>
                <a:cs typeface="EB Garamond"/>
                <a:sym typeface="EB Garamond"/>
              </a:rPr>
              <a:t> test of faith is an unfathomable horrific test God puts Abraham through. </a:t>
            </a:r>
            <a:endParaRPr>
              <a:solidFill>
                <a:schemeClr val="dk1"/>
              </a:solidFill>
              <a:latin typeface="EB Garamond"/>
              <a:ea typeface="EB Garamond"/>
              <a:cs typeface="EB Garamond"/>
              <a:sym typeface="EB Garamond"/>
            </a:endParaRPr>
          </a:p>
          <a:p>
            <a:pPr indent="-342900" lvl="0" marL="457200" rtl="0" algn="l">
              <a:spcBef>
                <a:spcPts val="0"/>
              </a:spcBef>
              <a:spcAft>
                <a:spcPts val="0"/>
              </a:spcAft>
              <a:buClr>
                <a:schemeClr val="dk1"/>
              </a:buClr>
              <a:buSzPts val="1800"/>
              <a:buFont typeface="EB Garamond"/>
              <a:buChar char="●"/>
            </a:pPr>
            <a:r>
              <a:rPr b="1" lang="en">
                <a:solidFill>
                  <a:schemeClr val="dk1"/>
                </a:solidFill>
                <a:latin typeface="EB Garamond"/>
                <a:ea typeface="EB Garamond"/>
                <a:cs typeface="EB Garamond"/>
                <a:sym typeface="EB Garamond"/>
              </a:rPr>
              <a:t>FRANCISCO GARCIA-TRETO:</a:t>
            </a:r>
            <a:r>
              <a:rPr lang="en">
                <a:solidFill>
                  <a:schemeClr val="dk1"/>
                </a:solidFill>
                <a:latin typeface="EB Garamond"/>
                <a:ea typeface="EB Garamond"/>
                <a:cs typeface="EB Garamond"/>
                <a:sym typeface="EB Garamond"/>
              </a:rPr>
              <a:t>I have a problem with that story that I will always have. I think that this is quite literally a terrifying story. When — when we pray in the Lord’s prayer, “lead us not into temptation,” which in Greek literally says — do not bring us to the test — this is what comes to mind. And — and at the heart of my faith is the conviction that God would never put me in this situation. If this is a test, I’d flunk it.</a:t>
            </a:r>
            <a:endParaRPr>
              <a:solidFill>
                <a:schemeClr val="dk1"/>
              </a:solidFill>
              <a:latin typeface="EB Garamond"/>
              <a:ea typeface="EB Garamond"/>
              <a:cs typeface="EB Garamond"/>
              <a:sym typeface="EB Garamond"/>
            </a:endParaRPr>
          </a:p>
          <a:p>
            <a:pPr indent="-342900" lvl="0" marL="457200" rtl="0" algn="l">
              <a:spcBef>
                <a:spcPts val="0"/>
              </a:spcBef>
              <a:spcAft>
                <a:spcPts val="0"/>
              </a:spcAft>
              <a:buClr>
                <a:schemeClr val="dk1"/>
              </a:buClr>
              <a:buSzPts val="1800"/>
              <a:buFont typeface="EB Garamond"/>
              <a:buChar char="●"/>
            </a:pPr>
            <a:r>
              <a:rPr b="1" lang="en">
                <a:solidFill>
                  <a:schemeClr val="dk1"/>
                </a:solidFill>
                <a:latin typeface="EB Garamond"/>
                <a:ea typeface="EB Garamond"/>
                <a:cs typeface="EB Garamond"/>
                <a:sym typeface="EB Garamond"/>
              </a:rPr>
              <a:t>DIANNE BERGANT:</a:t>
            </a:r>
            <a:r>
              <a:rPr lang="en">
                <a:solidFill>
                  <a:schemeClr val="dk1"/>
                </a:solidFill>
                <a:latin typeface="EB Garamond"/>
                <a:ea typeface="EB Garamond"/>
                <a:cs typeface="EB Garamond"/>
                <a:sym typeface="EB Garamond"/>
              </a:rPr>
              <a:t> You asked — if it’s a terrifying story before. I think it is a terrifying story. But for what purpose? Why is — why is the story teller telling the story that way? And that’s why… I don’t want to get God off the hook. I wanna know why does the author tell the story that way?</a:t>
            </a:r>
            <a:endParaRPr>
              <a:solidFill>
                <a:schemeClr val="dk1"/>
              </a:solidFill>
              <a:latin typeface="EB Garamond"/>
              <a:ea typeface="EB Garamond"/>
              <a:cs typeface="EB Garamond"/>
              <a:sym typeface="EB Garamon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6D7A8"/>
        </a:solidFill>
      </p:bgPr>
    </p:bg>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latin typeface="EB Garamond"/>
                <a:ea typeface="EB Garamond"/>
                <a:cs typeface="EB Garamond"/>
                <a:sym typeface="EB Garamond"/>
              </a:rPr>
              <a:t>The Theories Shared as to why God Tests Abraham</a:t>
            </a:r>
            <a:endParaRPr>
              <a:latin typeface="EB Garamond"/>
              <a:ea typeface="EB Garamond"/>
              <a:cs typeface="EB Garamond"/>
              <a:sym typeface="EB Garamond"/>
            </a:endParaRPr>
          </a:p>
        </p:txBody>
      </p:sp>
      <p:sp>
        <p:nvSpPr>
          <p:cNvPr id="100" name="Google Shape;100;p20"/>
          <p:cNvSpPr txBox="1"/>
          <p:nvPr>
            <p:ph idx="1" type="body"/>
          </p:nvPr>
        </p:nvSpPr>
        <p:spPr>
          <a:xfrm>
            <a:off x="311700" y="1152475"/>
            <a:ext cx="8520600" cy="3416400"/>
          </a:xfrm>
          <a:prstGeom prst="rect">
            <a:avLst/>
          </a:prstGeom>
          <a:solidFill>
            <a:schemeClr val="lt1"/>
          </a:solidFill>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b="1" lang="en"/>
              <a:t>PHYLLIS TRIBLE:</a:t>
            </a:r>
            <a:r>
              <a:rPr lang="en"/>
              <a:t> What — my understanding is that the story has something to do basically with idolatry. The idolatry of the son — of the story is take your son, your only son whom you love Isaac. Now you don’t need all of that language to say, “Take Isaac and sacrifice him.” But it’s heavy laden language that is telling us something. It’s the accumulation of attachment. Isaac is the promised child once the giver has given the gift God has given Isaac then does Abraham focus on Isaac and forget the giver? And — and the climatic line is, “Now I know that you worship God, implied that you do not worship your son.”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9999"/>
        </a:solidFill>
      </p:bgPr>
    </p:bg>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The </a:t>
            </a:r>
            <a:r>
              <a:rPr lang="en"/>
              <a:t>theory of disproving Abraham’s Idolatry</a:t>
            </a:r>
            <a:endParaRPr/>
          </a:p>
        </p:txBody>
      </p:sp>
      <p:sp>
        <p:nvSpPr>
          <p:cNvPr id="106" name="Google Shape;106;p21"/>
          <p:cNvSpPr txBox="1"/>
          <p:nvPr>
            <p:ph idx="1" type="body"/>
          </p:nvPr>
        </p:nvSpPr>
        <p:spPr>
          <a:xfrm>
            <a:off x="311700" y="1152475"/>
            <a:ext cx="8520600" cy="3416400"/>
          </a:xfrm>
          <a:prstGeom prst="rect">
            <a:avLst/>
          </a:prstGeom>
          <a:solidFill>
            <a:schemeClr val="lt1"/>
          </a:solidFill>
        </p:spPr>
        <p:txBody>
          <a:bodyPr anchorCtr="0" anchor="t" bIns="91425" lIns="91425" spcFirstLastPara="1" rIns="91425" wrap="square" tIns="91425">
            <a:normAutofit lnSpcReduction="10000"/>
          </a:bodyPr>
          <a:lstStyle/>
          <a:p>
            <a:pPr indent="-381000" lvl="0" marL="457200" rtl="0" algn="l">
              <a:spcBef>
                <a:spcPts val="0"/>
              </a:spcBef>
              <a:spcAft>
                <a:spcPts val="0"/>
              </a:spcAft>
              <a:buSzPts val="2400"/>
              <a:buFont typeface="EB Garamond"/>
              <a:buChar char="●"/>
            </a:pPr>
            <a:r>
              <a:rPr lang="en" sz="2400">
                <a:highlight>
                  <a:srgbClr val="FFFF00"/>
                </a:highlight>
                <a:latin typeface="EB Garamond"/>
                <a:ea typeface="EB Garamond"/>
                <a:cs typeface="EB Garamond"/>
                <a:sym typeface="EB Garamond"/>
              </a:rPr>
              <a:t>Idolatry</a:t>
            </a:r>
            <a:r>
              <a:rPr lang="en" sz="2400">
                <a:highlight>
                  <a:srgbClr val="FFFF00"/>
                </a:highlight>
                <a:latin typeface="EB Garamond"/>
                <a:ea typeface="EB Garamond"/>
                <a:cs typeface="EB Garamond"/>
                <a:sym typeface="EB Garamond"/>
              </a:rPr>
              <a:t> :</a:t>
            </a:r>
            <a:r>
              <a:rPr lang="en" sz="2400">
                <a:highlight>
                  <a:schemeClr val="lt1"/>
                </a:highlight>
                <a:latin typeface="EB Garamond"/>
                <a:ea typeface="EB Garamond"/>
                <a:cs typeface="EB Garamond"/>
                <a:sym typeface="EB Garamond"/>
              </a:rPr>
              <a:t> the worship of someone or something other than God as though it were God.</a:t>
            </a:r>
            <a:endParaRPr sz="2400">
              <a:highlight>
                <a:schemeClr val="lt1"/>
              </a:highlight>
              <a:latin typeface="EB Garamond"/>
              <a:ea typeface="EB Garamond"/>
              <a:cs typeface="EB Garamond"/>
              <a:sym typeface="EB Garamond"/>
            </a:endParaRPr>
          </a:p>
          <a:p>
            <a:pPr indent="-381000" lvl="0" marL="457200" rtl="0" algn="l">
              <a:spcBef>
                <a:spcPts val="0"/>
              </a:spcBef>
              <a:spcAft>
                <a:spcPts val="0"/>
              </a:spcAft>
              <a:buSzPts val="2400"/>
              <a:buFont typeface="EB Garamond"/>
              <a:buChar char="●"/>
            </a:pPr>
            <a:r>
              <a:rPr lang="en" sz="2400">
                <a:highlight>
                  <a:schemeClr val="lt1"/>
                </a:highlight>
                <a:latin typeface="EB Garamond"/>
                <a:ea typeface="EB Garamond"/>
                <a:cs typeface="EB Garamond"/>
                <a:sym typeface="EB Garamond"/>
              </a:rPr>
              <a:t>In Phyllis’s theory as to why God tests Abraham she states that God </a:t>
            </a:r>
            <a:r>
              <a:rPr lang="en" sz="2400">
                <a:highlight>
                  <a:schemeClr val="lt1"/>
                </a:highlight>
                <a:latin typeface="EB Garamond"/>
                <a:ea typeface="EB Garamond"/>
                <a:cs typeface="EB Garamond"/>
                <a:sym typeface="EB Garamond"/>
              </a:rPr>
              <a:t>wanted</a:t>
            </a:r>
            <a:r>
              <a:rPr lang="en" sz="2400">
                <a:highlight>
                  <a:schemeClr val="lt1"/>
                </a:highlight>
                <a:latin typeface="EB Garamond"/>
                <a:ea typeface="EB Garamond"/>
                <a:cs typeface="EB Garamond"/>
                <a:sym typeface="EB Garamond"/>
              </a:rPr>
              <a:t> to be sure in knowing that after Abraham </a:t>
            </a:r>
            <a:r>
              <a:rPr lang="en" sz="2400">
                <a:highlight>
                  <a:schemeClr val="lt1"/>
                </a:highlight>
                <a:latin typeface="EB Garamond"/>
                <a:ea typeface="EB Garamond"/>
                <a:cs typeface="EB Garamond"/>
                <a:sym typeface="EB Garamond"/>
              </a:rPr>
              <a:t>received</a:t>
            </a:r>
            <a:r>
              <a:rPr lang="en" sz="2400">
                <a:highlight>
                  <a:schemeClr val="lt1"/>
                </a:highlight>
                <a:latin typeface="EB Garamond"/>
                <a:ea typeface="EB Garamond"/>
                <a:cs typeface="EB Garamond"/>
                <a:sym typeface="EB Garamond"/>
              </a:rPr>
              <a:t> the </a:t>
            </a:r>
            <a:r>
              <a:rPr lang="en" sz="2400">
                <a:highlight>
                  <a:schemeClr val="lt1"/>
                </a:highlight>
                <a:latin typeface="EB Garamond"/>
                <a:ea typeface="EB Garamond"/>
                <a:cs typeface="EB Garamond"/>
                <a:sym typeface="EB Garamond"/>
              </a:rPr>
              <a:t>blessing</a:t>
            </a:r>
            <a:r>
              <a:rPr lang="en" sz="2400">
                <a:highlight>
                  <a:schemeClr val="lt1"/>
                </a:highlight>
                <a:latin typeface="EB Garamond"/>
                <a:ea typeface="EB Garamond"/>
                <a:cs typeface="EB Garamond"/>
                <a:sym typeface="EB Garamond"/>
              </a:rPr>
              <a:t> of his promised child, would he </a:t>
            </a:r>
            <a:r>
              <a:rPr lang="en" sz="2400">
                <a:highlight>
                  <a:schemeClr val="lt1"/>
                </a:highlight>
                <a:latin typeface="EB Garamond"/>
                <a:ea typeface="EB Garamond"/>
                <a:cs typeface="EB Garamond"/>
                <a:sym typeface="EB Garamond"/>
              </a:rPr>
              <a:t>still</a:t>
            </a:r>
            <a:r>
              <a:rPr lang="en" sz="2400">
                <a:highlight>
                  <a:schemeClr val="lt1"/>
                </a:highlight>
                <a:latin typeface="EB Garamond"/>
                <a:ea typeface="EB Garamond"/>
                <a:cs typeface="EB Garamond"/>
                <a:sym typeface="EB Garamond"/>
              </a:rPr>
              <a:t> put God first. </a:t>
            </a:r>
            <a:endParaRPr sz="2400">
              <a:highlight>
                <a:schemeClr val="lt1"/>
              </a:highlight>
              <a:latin typeface="EB Garamond"/>
              <a:ea typeface="EB Garamond"/>
              <a:cs typeface="EB Garamond"/>
              <a:sym typeface="EB Garamond"/>
            </a:endParaRPr>
          </a:p>
          <a:p>
            <a:pPr indent="-381000" lvl="0" marL="457200" rtl="0" algn="l">
              <a:spcBef>
                <a:spcPts val="0"/>
              </a:spcBef>
              <a:spcAft>
                <a:spcPts val="0"/>
              </a:spcAft>
              <a:buSzPts val="2400"/>
              <a:buFont typeface="EB Garamond"/>
              <a:buChar char="●"/>
            </a:pPr>
            <a:r>
              <a:rPr lang="en" sz="2400">
                <a:highlight>
                  <a:schemeClr val="lt1"/>
                </a:highlight>
                <a:latin typeface="EB Garamond"/>
                <a:ea typeface="EB Garamond"/>
                <a:cs typeface="EB Garamond"/>
                <a:sym typeface="EB Garamond"/>
              </a:rPr>
              <a:t>Others in </a:t>
            </a:r>
            <a:r>
              <a:rPr lang="en" sz="2400">
                <a:highlight>
                  <a:schemeClr val="lt1"/>
                </a:highlight>
                <a:latin typeface="EB Garamond"/>
                <a:ea typeface="EB Garamond"/>
                <a:cs typeface="EB Garamond"/>
                <a:sym typeface="EB Garamond"/>
              </a:rPr>
              <a:t>attendance</a:t>
            </a:r>
            <a:r>
              <a:rPr lang="en" sz="2400">
                <a:highlight>
                  <a:schemeClr val="lt1"/>
                </a:highlight>
                <a:latin typeface="EB Garamond"/>
                <a:ea typeface="EB Garamond"/>
                <a:cs typeface="EB Garamond"/>
                <a:sym typeface="EB Garamond"/>
              </a:rPr>
              <a:t> added on to this by saying that God was also testing if Abraham would be willing to give up the blessing he was also promised through </a:t>
            </a:r>
            <a:r>
              <a:rPr lang="en" sz="2400">
                <a:highlight>
                  <a:schemeClr val="lt1"/>
                </a:highlight>
                <a:latin typeface="EB Garamond"/>
                <a:ea typeface="EB Garamond"/>
                <a:cs typeface="EB Garamond"/>
                <a:sym typeface="EB Garamond"/>
              </a:rPr>
              <a:t>Isaac and ultimately his sacrifice his ego. </a:t>
            </a:r>
            <a:endParaRPr sz="2400">
              <a:highlight>
                <a:schemeClr val="lt1"/>
              </a:highlight>
              <a:latin typeface="EB Garamond"/>
              <a:ea typeface="EB Garamond"/>
              <a:cs typeface="EB Garamond"/>
              <a:sym typeface="EB Garamon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